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E2E"/>
    <a:srgbClr val="B50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547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65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0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4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904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64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30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11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206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753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125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3F83-8765-43F9-A442-97A9CFE65ABE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B6CB-5A41-4BE0-A6AA-116C461BC91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331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27534"/>
            <a:ext cx="7772400" cy="2160240"/>
          </a:xfrm>
          <a:ln>
            <a:noFill/>
          </a:ln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V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örösmarty Mihály</a:t>
            </a:r>
            <a:r>
              <a:rPr lang="hu-HU" dirty="0" smtClean="0">
                <a:solidFill>
                  <a:schemeClr val="bg1"/>
                </a:solidFill>
                <a:latin typeface="Algerian" panose="04020705040A02060702" pitchFamily="82" charset="0"/>
              </a:rPr>
              <a:t/>
            </a:r>
            <a:br>
              <a:rPr lang="hu-HU" dirty="0" smtClean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hu-HU" i="1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80000"/>
                    </a:schemeClr>
                  </a:glow>
                  <a:reflection blurRad="6350" stA="55000" endA="50" endPos="85000" dist="29997" dir="5400000" sy="-100000" algn="bl" rotWithShape="0"/>
                </a:effectLst>
                <a:latin typeface="Curlz MT" panose="04040404050702020202" pitchFamily="82" charset="0"/>
              </a:rPr>
              <a:t>Csongor és Tünde</a:t>
            </a:r>
            <a:endParaRPr lang="hu-HU" i="1" dirty="0"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80000"/>
                  </a:schemeClr>
                </a:glow>
                <a:reflection blurRad="6350" stA="55000" endA="50" endPos="85000" dist="29997" dir="5400000" sy="-100000" algn="bl" rotWithShape="0"/>
              </a:effectLst>
              <a:latin typeface="Curlz MT" panose="040404040507020202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effectLst>
            <a:glow>
              <a:schemeClr val="bg1"/>
            </a:glow>
          </a:effectLst>
        </p:spPr>
        <p:txBody>
          <a:bodyPr>
            <a:normAutofit/>
          </a:bodyPr>
          <a:lstStyle/>
          <a:p>
            <a:endParaRPr lang="hu-HU" sz="1600" b="1" dirty="0" smtClean="0">
              <a:solidFill>
                <a:schemeClr val="tx2">
                  <a:lumMod val="50000"/>
                </a:schemeClr>
              </a:solidFill>
              <a:effectLst>
                <a:glow rad="342900">
                  <a:srgbClr val="FFFF00">
                    <a:alpha val="50000"/>
                  </a:srgbClr>
                </a:glow>
              </a:effectLst>
              <a:latin typeface="Century" panose="02040604050505020304" pitchFamily="18" charset="0"/>
              <a:cs typeface="Courier New" panose="02070309020205020404" pitchFamily="49" charset="0"/>
            </a:endParaRPr>
          </a:p>
          <a:p>
            <a:endParaRPr lang="hu-HU" sz="1600" b="1" dirty="0">
              <a:solidFill>
                <a:schemeClr val="tx2">
                  <a:lumMod val="50000"/>
                </a:schemeClr>
              </a:solidFill>
              <a:effectLst>
                <a:glow rad="342900">
                  <a:srgbClr val="FFFF00">
                    <a:alpha val="50000"/>
                  </a:srgbClr>
                </a:glow>
              </a:effectLst>
              <a:latin typeface="Century" panose="02040604050505020304" pitchFamily="18" charset="0"/>
              <a:cs typeface="Courier New" panose="02070309020205020404" pitchFamily="49" charset="0"/>
            </a:endParaRPr>
          </a:p>
          <a:p>
            <a:r>
              <a:rPr lang="hu-HU" sz="1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342900">
                    <a:srgbClr val="FFFF00">
                      <a:alpha val="50000"/>
                    </a:srgbClr>
                  </a:glow>
                </a:effectLst>
                <a:latin typeface="Century" panose="02040604050505020304" pitchFamily="18" charset="0"/>
                <a:cs typeface="Courier New" panose="02070309020205020404" pitchFamily="49" charset="0"/>
              </a:rPr>
              <a:t>Paulay</a:t>
            </a:r>
            <a:r>
              <a:rPr lang="hu-HU" sz="1600" b="1" dirty="0" smtClean="0">
                <a:solidFill>
                  <a:schemeClr val="tx2">
                    <a:lumMod val="50000"/>
                  </a:schemeClr>
                </a:solidFill>
                <a:effectLst>
                  <a:glow rad="342900">
                    <a:srgbClr val="FFFF00">
                      <a:alpha val="50000"/>
                    </a:srgbClr>
                  </a:glow>
                </a:effectLst>
                <a:latin typeface="Century" panose="02040604050505020304" pitchFamily="18" charset="0"/>
                <a:cs typeface="Courier New" panose="02070309020205020404" pitchFamily="49" charset="0"/>
              </a:rPr>
              <a:t> Ede rendezésében</a:t>
            </a:r>
            <a:endParaRPr lang="hu-HU" sz="1600" b="1" dirty="0">
              <a:solidFill>
                <a:schemeClr val="tx2">
                  <a:lumMod val="50000"/>
                </a:schemeClr>
              </a:solidFill>
              <a:effectLst>
                <a:glow rad="342900">
                  <a:srgbClr val="FFFF00">
                    <a:alpha val="50000"/>
                  </a:srgbClr>
                </a:glow>
              </a:effectLst>
              <a:latin typeface="Century" panose="020406040505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828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Színháztörténeti helyzetelemzés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Nemzeti Színház első aranykorának </a:t>
            </a:r>
            <a:r>
              <a:rPr lang="hu-HU" dirty="0" smtClean="0"/>
              <a:t>megteremtője </a:t>
            </a:r>
            <a:r>
              <a:rPr lang="hu-HU" dirty="0" err="1" smtClean="0"/>
              <a:t>Paulay</a:t>
            </a:r>
            <a:r>
              <a:rPr lang="hu-HU" dirty="0" smtClean="0"/>
              <a:t> </a:t>
            </a:r>
            <a:r>
              <a:rPr lang="hu-HU" dirty="0"/>
              <a:t>Ede.</a:t>
            </a:r>
          </a:p>
          <a:p>
            <a:r>
              <a:rPr lang="hu-HU" i="1" dirty="0" smtClean="0"/>
              <a:t>„Az </a:t>
            </a:r>
            <a:r>
              <a:rPr lang="hu-HU" i="1" dirty="0"/>
              <a:t>általam javaslatba hozott egyén minden tekintetben megfelel mindazon követelményeknek, melyeket egy drámai igazgatóban keresünk; </a:t>
            </a:r>
            <a:r>
              <a:rPr lang="hu-HU" i="1" dirty="0" smtClean="0"/>
              <a:t>ugyanis </a:t>
            </a:r>
            <a:r>
              <a:rPr lang="hu-HU" i="1" dirty="0" err="1"/>
              <a:t>Paulay</a:t>
            </a:r>
            <a:r>
              <a:rPr lang="hu-HU" i="1" dirty="0"/>
              <a:t> a legelső s legfőbb kellékkel, a műveltséggel bír mindenek előtt, a színpad körül vannak bő elméleti és gyakorlati </a:t>
            </a:r>
            <a:r>
              <a:rPr lang="hu-HU" i="1" dirty="0" smtClean="0"/>
              <a:t>ismeretei, képessége </a:t>
            </a:r>
            <a:r>
              <a:rPr lang="hu-HU" i="1" dirty="0"/>
              <a:t>előtt mindnyájan meghajolnak s azt nyilván elismerik, miszerint nálánál képesebb egyén e hely betöltésére nem létezik jelenleg hazánkban</a:t>
            </a:r>
            <a:r>
              <a:rPr lang="hu-HU" i="1" dirty="0" smtClean="0"/>
              <a:t>.”</a:t>
            </a:r>
            <a:r>
              <a:rPr lang="hu-HU" i="1" dirty="0"/>
              <a:t> </a:t>
            </a:r>
            <a:r>
              <a:rPr lang="hu-HU" dirty="0" smtClean="0"/>
              <a:t>- nyilatkozta Podmaniczky intendáns.</a:t>
            </a:r>
          </a:p>
          <a:p>
            <a:r>
              <a:rPr lang="hu-HU" dirty="0" smtClean="0"/>
              <a:t>Az akkori színház épülete a mai Rákóczi utca 1. helyén helyezkedett el.</a:t>
            </a:r>
          </a:p>
          <a:p>
            <a:r>
              <a:rPr lang="hu-HU" dirty="0"/>
              <a:t>A dráma 1830-as keletkezése után 49 évvel megrendezett ősbemutatót Vörösmarty születésének 79. </a:t>
            </a:r>
            <a:r>
              <a:rPr lang="hu-HU" dirty="0" smtClean="0"/>
              <a:t>évfordulóján </a:t>
            </a:r>
            <a:r>
              <a:rPr lang="hu-HU" dirty="0"/>
              <a:t>tartották meg. A budapesti Nemzeti Színházban 1879. december 1-jén volt Vörösmarty Mihály </a:t>
            </a:r>
            <a:r>
              <a:rPr lang="hu-HU" dirty="0" smtClean="0"/>
              <a:t>Csongor </a:t>
            </a:r>
            <a:r>
              <a:rPr lang="hu-HU" dirty="0"/>
              <a:t>és Tünde című színművének ősbemutatója. A darabot </a:t>
            </a:r>
            <a:r>
              <a:rPr lang="hu-HU" dirty="0" err="1"/>
              <a:t>Paulay</a:t>
            </a:r>
            <a:r>
              <a:rPr lang="hu-HU" dirty="0"/>
              <a:t> Ede </a:t>
            </a:r>
            <a:r>
              <a:rPr lang="hu-HU" dirty="0" smtClean="0"/>
              <a:t>rendezte.</a:t>
            </a:r>
          </a:p>
        </p:txBody>
      </p:sp>
    </p:spTree>
    <p:extLst>
      <p:ext uri="{BB962C8B-B14F-4D97-AF65-F5344CB8AC3E}">
        <p14:creationId xmlns:p14="http://schemas.microsoft.com/office/powerpoint/2010/main" val="401103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95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95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950"/>
                            </p:stCondLst>
                            <p:childTnLst>
                              <p:par>
                                <p:cTn id="3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két szerelmes…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Csongor</a:t>
            </a:r>
            <a:endParaRPr lang="hu-HU" dirty="0" smtClean="0"/>
          </a:p>
          <a:p>
            <a:pPr lvl="1"/>
            <a:r>
              <a:rPr lang="hu-HU" sz="2400" i="1" dirty="0" smtClean="0"/>
              <a:t>Nagy</a:t>
            </a:r>
            <a:r>
              <a:rPr lang="hu-HU" i="1" dirty="0" smtClean="0"/>
              <a:t> </a:t>
            </a:r>
            <a:r>
              <a:rPr lang="hu-HU" sz="2400" i="1" dirty="0" smtClean="0"/>
              <a:t>Imre</a:t>
            </a:r>
            <a:r>
              <a:rPr lang="hu-HU" i="1" dirty="0" smtClean="0"/>
              <a:t> </a:t>
            </a:r>
            <a:r>
              <a:rPr lang="hu-HU" sz="1600" dirty="0"/>
              <a:t>Szabadkán lépett fel először 1864-65-ben, majd 1865–66-ban Debrecenben játszott. 1870. április 1-jétől a </a:t>
            </a:r>
            <a:r>
              <a:rPr lang="hu-HU" sz="1600" dirty="0" smtClean="0"/>
              <a:t>Nemzeti Színház</a:t>
            </a:r>
            <a:r>
              <a:rPr lang="hu-HU" sz="1600" dirty="0"/>
              <a:t> tagja volt egészen haláláig. 1889-től mint rendező működött, 1890-től pedig a Színiakadémia tanára volt.</a:t>
            </a:r>
            <a:endParaRPr lang="hu-HU" i="1" dirty="0"/>
          </a:p>
          <a:p>
            <a:r>
              <a:rPr lang="hu-HU" sz="2800" dirty="0" smtClean="0"/>
              <a:t>Tünde</a:t>
            </a:r>
            <a:endParaRPr lang="hu-HU" dirty="0" smtClean="0"/>
          </a:p>
          <a:p>
            <a:pPr lvl="1"/>
            <a:r>
              <a:rPr lang="hu-HU" sz="2400" i="1" dirty="0"/>
              <a:t>Márkus</a:t>
            </a:r>
            <a:r>
              <a:rPr lang="hu-HU" i="1" dirty="0"/>
              <a:t> </a:t>
            </a:r>
            <a:r>
              <a:rPr lang="hu-HU" sz="2400" i="1" dirty="0" smtClean="0"/>
              <a:t>Emília</a:t>
            </a:r>
            <a:r>
              <a:rPr lang="hu-HU" sz="3200" i="1" dirty="0" smtClean="0"/>
              <a:t> </a:t>
            </a:r>
            <a:r>
              <a:rPr lang="hu-HU" sz="1600" dirty="0" smtClean="0"/>
              <a:t>Utolsó </a:t>
            </a:r>
            <a:r>
              <a:rPr lang="hu-HU" sz="1600" dirty="0"/>
              <a:t>éves </a:t>
            </a:r>
            <a:r>
              <a:rPr lang="hu-HU" sz="1600" dirty="0" smtClean="0"/>
              <a:t>volt a Színművészeti Akadémián, </a:t>
            </a:r>
            <a:r>
              <a:rPr lang="hu-HU" sz="1600" dirty="0"/>
              <a:t>amikor </a:t>
            </a:r>
            <a:r>
              <a:rPr lang="hu-HU" sz="1600" dirty="0" smtClean="0"/>
              <a:t>1877-ben </a:t>
            </a:r>
            <a:r>
              <a:rPr lang="hu-HU" sz="1600" dirty="0" err="1" smtClean="0"/>
              <a:t>aNemzeti</a:t>
            </a:r>
            <a:r>
              <a:rPr lang="hu-HU" sz="1600" dirty="0" smtClean="0"/>
              <a:t> Színházhoz</a:t>
            </a:r>
            <a:r>
              <a:rPr lang="hu-HU" sz="1600" dirty="0"/>
              <a:t> szerződött, még ebben az évben , 17 évesen </a:t>
            </a:r>
            <a:r>
              <a:rPr lang="hu-HU" sz="1600" dirty="0" smtClean="0"/>
              <a:t>Shakespeare:</a:t>
            </a:r>
            <a:r>
              <a:rPr lang="hu-HU" sz="1600" dirty="0"/>
              <a:t> </a:t>
            </a:r>
            <a:r>
              <a:rPr lang="hu-HU" sz="1600" dirty="0" smtClean="0"/>
              <a:t>Rómeó és Júlia</a:t>
            </a:r>
            <a:r>
              <a:rPr lang="hu-HU" sz="1600" dirty="0"/>
              <a:t> című darabjában mint Júlia játszott</a:t>
            </a:r>
            <a:r>
              <a:rPr lang="hu-HU" sz="1600" dirty="0" smtClean="0"/>
              <a:t>.</a:t>
            </a:r>
            <a:r>
              <a:rPr lang="hu-HU" sz="1600" dirty="0"/>
              <a:t> </a:t>
            </a:r>
            <a:r>
              <a:rPr lang="hu-HU" sz="1600" dirty="0" smtClean="0"/>
              <a:t>1969</a:t>
            </a:r>
            <a:r>
              <a:rPr lang="hu-HU" sz="1600" dirty="0"/>
              <a:t> szentestéjén, december 24-én hunyt el, 89 évesen. </a:t>
            </a:r>
            <a:r>
              <a:rPr lang="hu-HU" sz="1600" dirty="0" smtClean="0"/>
              <a:t>December 27-én</a:t>
            </a:r>
            <a:r>
              <a:rPr lang="hu-HU" sz="1600" dirty="0"/>
              <a:t> a Nemzeti Színház rendezett dísztemetést tiszteletére.</a:t>
            </a:r>
            <a:endParaRPr lang="hu-HU" sz="1600" i="1" dirty="0"/>
          </a:p>
        </p:txBody>
      </p:sp>
      <p:pic>
        <p:nvPicPr>
          <p:cNvPr id="2050" name="Picture 2" descr="C:\Users\user\Desktop\Nagy_Imre_1876_utá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63229"/>
            <a:ext cx="1813117" cy="278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489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82934"/>
            <a:ext cx="1972978" cy="274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05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50"/>
                            </p:stCondLst>
                            <p:childTnLst>
                              <p:par>
                                <p:cTn id="1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5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50"/>
                            </p:stCondLst>
                            <p:childTnLst>
                              <p:par>
                                <p:cTn id="2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többiek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Mirígy</a:t>
            </a:r>
            <a:endParaRPr lang="hu-HU" sz="2400" dirty="0" smtClean="0"/>
          </a:p>
          <a:p>
            <a:pPr lvl="1" indent="-342900"/>
            <a:r>
              <a:rPr lang="hu-HU" sz="2000" i="1" dirty="0" smtClean="0"/>
              <a:t>Jászai Mari </a:t>
            </a:r>
            <a:r>
              <a:rPr lang="hu-HU" dirty="0" smtClean="0"/>
              <a:t> </a:t>
            </a:r>
            <a:r>
              <a:rPr lang="hu-HU" sz="1600" dirty="0" smtClean="0"/>
              <a:t>1872-ben lett tagja a budapesti Nemzeti Színháznak, melyhez haláláig hűséges maradt (egy évre, a Vígszínházba szerződött), 1901-től a Nemzeti örökös tagja. Bemutatkozó előadásában Bánk bán Gertrudisát játszotta. 1893-tól egy évig a Színművészeti Akadémián tanított.</a:t>
            </a:r>
            <a:endParaRPr lang="hu-HU" sz="1600" i="1" dirty="0" smtClean="0"/>
          </a:p>
          <a:p>
            <a:r>
              <a:rPr lang="hu-HU" sz="2400" dirty="0" smtClean="0"/>
              <a:t>Ledér</a:t>
            </a:r>
          </a:p>
          <a:p>
            <a:pPr lvl="1" indent="-342900"/>
            <a:r>
              <a:rPr lang="hu-HU" sz="2000" i="1" dirty="0" err="1" smtClean="0"/>
              <a:t>Helvey</a:t>
            </a:r>
            <a:r>
              <a:rPr lang="hu-HU" sz="2000" i="1" dirty="0" smtClean="0"/>
              <a:t> Laura </a:t>
            </a:r>
            <a:r>
              <a:rPr lang="hu-HU" sz="1600" dirty="0"/>
              <a:t>Budapesten nevelkedett, mivel nagy hajlamot </a:t>
            </a:r>
            <a:r>
              <a:rPr lang="hu-HU" sz="1600" dirty="0" err="1"/>
              <a:t>érezett</a:t>
            </a:r>
            <a:r>
              <a:rPr lang="hu-HU" sz="1600" dirty="0"/>
              <a:t> a </a:t>
            </a:r>
            <a:r>
              <a:rPr lang="hu-HU" sz="1600" dirty="0" err="1"/>
              <a:t>szini</a:t>
            </a:r>
            <a:r>
              <a:rPr lang="hu-HU" sz="1600" dirty="0"/>
              <a:t> pálya iránt, </a:t>
            </a:r>
            <a:r>
              <a:rPr lang="hu-HU" sz="1600" dirty="0" smtClean="0"/>
              <a:t>1867-ben </a:t>
            </a:r>
            <a:r>
              <a:rPr lang="hu-HU" sz="1600" dirty="0"/>
              <a:t>a </a:t>
            </a:r>
            <a:r>
              <a:rPr lang="hu-HU" sz="1600" dirty="0" err="1"/>
              <a:t>szini</a:t>
            </a:r>
            <a:r>
              <a:rPr lang="hu-HU" sz="1600" dirty="0"/>
              <a:t> tanodába jelentkezett, ahol </a:t>
            </a:r>
            <a:r>
              <a:rPr lang="hu-HU" sz="1600" dirty="0" err="1"/>
              <a:t>P</a:t>
            </a:r>
            <a:r>
              <a:rPr lang="hu-HU" sz="1600" dirty="0" err="1" smtClean="0"/>
              <a:t>aulay</a:t>
            </a:r>
            <a:r>
              <a:rPr lang="hu-HU" sz="1600" dirty="0" smtClean="0"/>
              <a:t> Ede,</a:t>
            </a:r>
            <a:r>
              <a:rPr lang="hu-HU" sz="1600" dirty="0"/>
              <a:t> </a:t>
            </a:r>
            <a:r>
              <a:rPr lang="hu-HU" sz="1600" dirty="0" smtClean="0"/>
              <a:t>Szigeti József</a:t>
            </a:r>
            <a:r>
              <a:rPr lang="hu-HU" sz="1600" dirty="0"/>
              <a:t> </a:t>
            </a:r>
            <a:r>
              <a:rPr lang="hu-HU" sz="1600" dirty="0" smtClean="0"/>
              <a:t>és Gyulai Pál</a:t>
            </a:r>
            <a:r>
              <a:rPr lang="hu-HU" sz="1600" dirty="0"/>
              <a:t> tanítványa lett, melynek elvégzése után </a:t>
            </a:r>
            <a:r>
              <a:rPr lang="hu-HU" sz="1600" dirty="0" smtClean="0"/>
              <a:t>1870-ben </a:t>
            </a:r>
            <a:r>
              <a:rPr lang="hu-HU" sz="1600" dirty="0"/>
              <a:t>a Nemzeti Színházhoz szerződtették, melynek </a:t>
            </a:r>
            <a:r>
              <a:rPr lang="hu-HU" sz="1600" dirty="0" smtClean="0"/>
              <a:t>1909-től </a:t>
            </a:r>
            <a:r>
              <a:rPr lang="hu-HU" sz="1600" dirty="0"/>
              <a:t>örökös tagja </a:t>
            </a:r>
            <a:r>
              <a:rPr lang="hu-HU" sz="1600" dirty="0" smtClean="0"/>
              <a:t>lett.</a:t>
            </a:r>
            <a:endParaRPr lang="hu-HU" sz="1600" i="1" dirty="0"/>
          </a:p>
        </p:txBody>
      </p:sp>
      <p:pic>
        <p:nvPicPr>
          <p:cNvPr id="4098" name="Picture 2" descr="https://upload.wikimedia.org/wikipedia/commons/thumb/1/1d/J%C3%A1szai_Mari-Kozmata.jpg/200px-J%C3%A1szai_Mari-Kozm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843558"/>
            <a:ext cx="1905000" cy="3486151"/>
          </a:xfrm>
          <a:prstGeom prst="rect">
            <a:avLst/>
          </a:prstGeom>
          <a:noFill/>
        </p:spPr>
      </p:pic>
      <p:pic>
        <p:nvPicPr>
          <p:cNvPr id="4100" name="Picture 4" descr="https://upload.wikimedia.org/wikipedia/commons/thumb/a/a0/Helvey_Laura.jpg/200px-Helvey_Lau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838701"/>
            <a:ext cx="2409056" cy="3300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236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5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5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5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67494"/>
            <a:ext cx="8147248" cy="439248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Kalmár </a:t>
            </a:r>
          </a:p>
          <a:p>
            <a:pPr marL="857250" lvl="1" indent="-457200"/>
            <a:r>
              <a:rPr lang="hu-HU" sz="2600" i="1" dirty="0" err="1" smtClean="0"/>
              <a:t>Újházy</a:t>
            </a:r>
            <a:r>
              <a:rPr lang="hu-HU" sz="2600" i="1" dirty="0" smtClean="0"/>
              <a:t> Ede </a:t>
            </a:r>
            <a:r>
              <a:rPr lang="hu-HU" sz="1600" dirty="0"/>
              <a:t>I</a:t>
            </a:r>
            <a:r>
              <a:rPr lang="hu-HU" sz="1600" dirty="0" smtClean="0"/>
              <a:t>skolai </a:t>
            </a:r>
            <a:r>
              <a:rPr lang="hu-HU" sz="1600" dirty="0"/>
              <a:t>tanulmányainak végeztével a színészi pályára </a:t>
            </a:r>
            <a:r>
              <a:rPr lang="hu-HU" sz="1600" dirty="0" smtClean="0"/>
              <a:t>lépett </a:t>
            </a:r>
            <a:r>
              <a:rPr lang="hu-HU" sz="1600" dirty="0"/>
              <a:t> </a:t>
            </a:r>
            <a:r>
              <a:rPr lang="hu-HU" sz="1600" dirty="0" smtClean="0"/>
              <a:t>1870-ben </a:t>
            </a:r>
            <a:r>
              <a:rPr lang="hu-HU" sz="1600" dirty="0"/>
              <a:t>a </a:t>
            </a:r>
            <a:r>
              <a:rPr lang="hu-HU" sz="1600" dirty="0" smtClean="0"/>
              <a:t>Nemzeti Színház</a:t>
            </a:r>
            <a:r>
              <a:rPr lang="hu-HU" sz="1600" dirty="0"/>
              <a:t> tagja, </a:t>
            </a:r>
            <a:r>
              <a:rPr lang="hu-HU" sz="1600" dirty="0" smtClean="0"/>
              <a:t>1888-ban </a:t>
            </a:r>
            <a:r>
              <a:rPr lang="hu-HU" sz="1600" dirty="0"/>
              <a:t>az </a:t>
            </a:r>
            <a:r>
              <a:rPr lang="hu-HU" sz="1600" dirty="0" smtClean="0"/>
              <a:t>Operaház</a:t>
            </a:r>
            <a:r>
              <a:rPr lang="hu-HU" sz="1600" dirty="0"/>
              <a:t> játékmestere is lett, </a:t>
            </a:r>
            <a:r>
              <a:rPr lang="hu-HU" sz="1600" dirty="0" smtClean="0"/>
              <a:t>1910-től </a:t>
            </a:r>
            <a:r>
              <a:rPr lang="hu-HU" sz="1600" dirty="0"/>
              <a:t>a Nemzeti Színház örökös tagja</a:t>
            </a:r>
            <a:r>
              <a:rPr lang="hu-HU" sz="1600" dirty="0" smtClean="0"/>
              <a:t>.</a:t>
            </a:r>
            <a:r>
              <a:rPr lang="hu-HU" sz="1600" dirty="0"/>
              <a:t> Huszonöt éven át a </a:t>
            </a:r>
            <a:r>
              <a:rPr lang="hu-HU" sz="1600" dirty="0" smtClean="0"/>
              <a:t>Színakadémia</a:t>
            </a:r>
            <a:r>
              <a:rPr lang="hu-HU" sz="1600" dirty="0"/>
              <a:t> tanára </a:t>
            </a:r>
            <a:r>
              <a:rPr lang="hu-HU" sz="1600" dirty="0" smtClean="0"/>
              <a:t>volt.</a:t>
            </a:r>
            <a:endParaRPr lang="hu-HU" sz="1600" i="1" dirty="0" smtClean="0"/>
          </a:p>
          <a:p>
            <a:r>
              <a:rPr lang="hu-HU" dirty="0" smtClean="0"/>
              <a:t>Fejedelem</a:t>
            </a:r>
          </a:p>
          <a:p>
            <a:pPr marL="857250" lvl="1" indent="-457200"/>
            <a:r>
              <a:rPr lang="hu-HU" sz="2600" i="1" dirty="0" smtClean="0"/>
              <a:t>E</a:t>
            </a:r>
            <a:r>
              <a:rPr lang="hu-HU" sz="2600" i="1" dirty="0"/>
              <a:t>. Kovács </a:t>
            </a:r>
            <a:r>
              <a:rPr lang="hu-HU" sz="2600" i="1" dirty="0" smtClean="0"/>
              <a:t>Gyula </a:t>
            </a:r>
            <a:r>
              <a:rPr lang="hu-HU" sz="1700" dirty="0" smtClean="0"/>
              <a:t>1856-ban </a:t>
            </a:r>
            <a:r>
              <a:rPr lang="hu-HU" sz="1700" dirty="0"/>
              <a:t>kezdte meg színészi </a:t>
            </a:r>
            <a:r>
              <a:rPr lang="hu-HU" sz="1700" dirty="0" smtClean="0"/>
              <a:t>működését Debrecenben, </a:t>
            </a:r>
            <a:r>
              <a:rPr lang="hu-HU" sz="1700" dirty="0"/>
              <a:t>Láng társulatánál. Első szerepe a „Pál fordulása” című vígjátékban volt. </a:t>
            </a:r>
            <a:r>
              <a:rPr lang="hu-HU" sz="1800" dirty="0"/>
              <a:t>1876-ban </a:t>
            </a:r>
            <a:r>
              <a:rPr lang="hu-HU" sz="1800" dirty="0" smtClean="0"/>
              <a:t>a </a:t>
            </a:r>
            <a:r>
              <a:rPr lang="hu-HU" sz="1800" dirty="0"/>
              <a:t>P</a:t>
            </a:r>
            <a:r>
              <a:rPr lang="hu-HU" sz="1800" dirty="0" smtClean="0"/>
              <a:t>etőfi Társaság, </a:t>
            </a:r>
            <a:r>
              <a:rPr lang="hu-HU" sz="1800" dirty="0"/>
              <a:t>majd az </a:t>
            </a:r>
            <a:r>
              <a:rPr lang="hu-HU" sz="1800" dirty="0" smtClean="0"/>
              <a:t>Erdélyi Irodalmi Társaság, </a:t>
            </a:r>
            <a:r>
              <a:rPr lang="hu-HU" sz="1800" dirty="0"/>
              <a:t>a nagyváradi </a:t>
            </a:r>
            <a:r>
              <a:rPr lang="hu-HU" sz="1800" dirty="0" smtClean="0"/>
              <a:t>Szigligeti Társaság</a:t>
            </a:r>
            <a:r>
              <a:rPr lang="hu-HU" sz="1800" dirty="0"/>
              <a:t> és a debreceni </a:t>
            </a:r>
            <a:r>
              <a:rPr lang="hu-HU" sz="1800" dirty="0" smtClean="0"/>
              <a:t>Csokonai Kör</a:t>
            </a:r>
            <a:r>
              <a:rPr lang="hu-HU" sz="1800" dirty="0"/>
              <a:t> is tagjai közé választotta. 1881-től haláláig a kolozsvári színház hősszínésze és művészi vezetője volt. Számos </a:t>
            </a:r>
            <a:r>
              <a:rPr lang="hu-HU" sz="1800" dirty="0" smtClean="0"/>
              <a:t>Shakespeare-mű </a:t>
            </a:r>
            <a:r>
              <a:rPr lang="hu-HU" sz="1800" dirty="0"/>
              <a:t>bemutatásával megelőzte a pesti Nemzeti Színházat.</a:t>
            </a:r>
            <a:endParaRPr lang="hu-HU" sz="1700" dirty="0"/>
          </a:p>
          <a:p>
            <a:pPr marL="457200" indent="-457200"/>
            <a:r>
              <a:rPr lang="hu-HU" dirty="0" smtClean="0"/>
              <a:t>Tudós</a:t>
            </a:r>
          </a:p>
          <a:p>
            <a:pPr marL="857250" lvl="1" indent="-457200"/>
            <a:r>
              <a:rPr lang="hu-HU" sz="2600" i="1" dirty="0" smtClean="0"/>
              <a:t>Bercsényi Béla </a:t>
            </a:r>
            <a:r>
              <a:rPr lang="hu-HU" sz="1900" dirty="0"/>
              <a:t>Pályáját vidéken kezdte, majd 1873-ban szerződtette a </a:t>
            </a:r>
            <a:r>
              <a:rPr lang="hu-HU" sz="1900" dirty="0" smtClean="0"/>
              <a:t>Nemzeti Színház. </a:t>
            </a:r>
            <a:r>
              <a:rPr lang="hu-HU" sz="1900" dirty="0"/>
              <a:t>1878-ban a </a:t>
            </a:r>
            <a:r>
              <a:rPr lang="hu-HU" sz="1900" dirty="0" smtClean="0"/>
              <a:t>színi tanoda </a:t>
            </a:r>
            <a:r>
              <a:rPr lang="hu-HU" sz="1900" dirty="0"/>
              <a:t>tanára, majd 1888-ban a Petőfi Társaság tagja </a:t>
            </a:r>
            <a:r>
              <a:rPr lang="hu-HU" sz="1900" dirty="0" smtClean="0"/>
              <a:t>lett. A színpad</a:t>
            </a:r>
            <a:r>
              <a:rPr lang="hu-HU" sz="1900" dirty="0"/>
              <a:t> című folyóiratot szerkesztette (1873). Írt költeményeket és novellákat is. A Nemzeti Színházban több társadalmi drámája és fordítása került színre.</a:t>
            </a:r>
            <a:endParaRPr lang="hu-HU" sz="1900" i="1" dirty="0"/>
          </a:p>
        </p:txBody>
      </p:sp>
      <p:pic>
        <p:nvPicPr>
          <p:cNvPr id="3074" name="Picture 2" descr="https://upload.wikimedia.org/wikipedia/commons/2/2c/%C3%9Ajh%C3%A1zi_Ede_45_%C3%A9ve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227" y="832633"/>
            <a:ext cx="1987302" cy="3176554"/>
          </a:xfrm>
          <a:prstGeom prst="rect">
            <a:avLst/>
          </a:prstGeom>
          <a:noFill/>
        </p:spPr>
      </p:pic>
      <p:pic>
        <p:nvPicPr>
          <p:cNvPr id="3076" name="Picture 4" descr="http://mek.niif.hu/02100/02139/html/img/4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012" y="915566"/>
            <a:ext cx="2304214" cy="3093621"/>
          </a:xfrm>
          <a:prstGeom prst="rect">
            <a:avLst/>
          </a:prstGeom>
          <a:noFill/>
        </p:spPr>
      </p:pic>
      <p:pic>
        <p:nvPicPr>
          <p:cNvPr id="3078" name="Picture 6" descr="https://upload.wikimedia.org/wikipedia/commons/9/9b/Bercs%C3%A9nyi_B%C3%A9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843558"/>
            <a:ext cx="2076450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694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546" y="1132438"/>
            <a:ext cx="8229600" cy="339447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Ilma</a:t>
            </a:r>
          </a:p>
          <a:p>
            <a:pPr marL="800100" lvl="1" indent="-342900"/>
            <a:r>
              <a:rPr lang="hu-HU" sz="2400" i="1" dirty="0"/>
              <a:t>Molnárné </a:t>
            </a:r>
            <a:r>
              <a:rPr lang="hu-HU" sz="2400" i="1" dirty="0" err="1"/>
              <a:t>Kocsisovszky</a:t>
            </a:r>
            <a:r>
              <a:rPr lang="hu-HU" sz="2400" i="1" dirty="0"/>
              <a:t> Borcsa </a:t>
            </a:r>
            <a:r>
              <a:rPr lang="hu-HU" sz="1600" dirty="0"/>
              <a:t>A Budai Népszínházban tűnt fel először 1867-ben, de már öt és múlva (1872. ápr. 10.) a Nemzeti Színház tagja lett, ahol nyugdíjba meneteléig játszott. Páratlan tehetségű naiva volt, de betegsége miatt 1885 </a:t>
            </a:r>
            <a:r>
              <a:rPr lang="hu-HU" sz="1600" dirty="0" smtClean="0"/>
              <a:t>decemberében </a:t>
            </a:r>
            <a:r>
              <a:rPr lang="hu-HU" sz="1600" dirty="0"/>
              <a:t>elhagyta a pályát és visszavonult.</a:t>
            </a:r>
            <a:endParaRPr lang="hu-HU" sz="1600" dirty="0" smtClean="0"/>
          </a:p>
          <a:p>
            <a:pPr marL="0" indent="0">
              <a:buNone/>
            </a:pPr>
            <a:endParaRPr lang="hu-HU" sz="1800" i="1" dirty="0" smtClean="0">
              <a:solidFill>
                <a:srgbClr val="C00000"/>
              </a:solidFill>
            </a:endParaRPr>
          </a:p>
          <a:p>
            <a:r>
              <a:rPr lang="hu-HU" sz="2800" dirty="0" smtClean="0"/>
              <a:t>Balga </a:t>
            </a:r>
          </a:p>
          <a:p>
            <a:pPr marL="742950" lvl="1" indent="-342900"/>
            <a:r>
              <a:rPr lang="hu-HU" sz="2400" i="1" dirty="0" smtClean="0"/>
              <a:t>Vízvári Gyula </a:t>
            </a:r>
            <a:r>
              <a:rPr lang="hu-HU" sz="1600" dirty="0" smtClean="0"/>
              <a:t>Pályafutását </a:t>
            </a:r>
            <a:r>
              <a:rPr lang="hu-HU" sz="1600" dirty="0"/>
              <a:t>Veszprémben kezdte </a:t>
            </a:r>
            <a:r>
              <a:rPr lang="hu-HU" sz="1600" dirty="0" smtClean="0"/>
              <a:t>1859-ben. 1872 </a:t>
            </a:r>
            <a:r>
              <a:rPr lang="hu-HU" sz="1600" dirty="0" smtClean="0"/>
              <a:t>nyarán </a:t>
            </a:r>
            <a:r>
              <a:rPr lang="hu-HU" sz="1600" dirty="0" err="1" smtClean="0"/>
              <a:t>Miklósy</a:t>
            </a:r>
            <a:r>
              <a:rPr lang="hu-HU" sz="1600" dirty="0" smtClean="0"/>
              <a:t> </a:t>
            </a:r>
            <a:r>
              <a:rPr lang="hu-HU" sz="1600" dirty="0" smtClean="0"/>
              <a:t>Gyula</a:t>
            </a:r>
            <a:r>
              <a:rPr lang="hu-HU" sz="1600" dirty="0"/>
              <a:t> meghívására került Pestre, 1873-ban pedig </a:t>
            </a:r>
            <a:r>
              <a:rPr lang="hu-HU" sz="1600" dirty="0" smtClean="0"/>
              <a:t>Szigligeti Ede</a:t>
            </a:r>
            <a:r>
              <a:rPr lang="hu-HU" sz="1600" dirty="0"/>
              <a:t> hívta </a:t>
            </a:r>
            <a:r>
              <a:rPr lang="hu-HU" sz="1600" dirty="0" smtClean="0"/>
              <a:t>a Nemzeti Színházhoz. </a:t>
            </a:r>
            <a:r>
              <a:rPr lang="hu-HU" sz="1600" dirty="0"/>
              <a:t>1905-ben vonult nyugállományba, ekkor választották meg a színház örökös tagjává. </a:t>
            </a:r>
          </a:p>
        </p:txBody>
      </p:sp>
      <p:pic>
        <p:nvPicPr>
          <p:cNvPr id="2050" name="Picture 2" descr="http://www.szinhaziadattar.hu/web/motor/altalanos/kep.am.php?ab=oszmi&amp;pa=0107&amp;m=Picture&amp;t=Ari01_Pict_07&amp;k=Arisorszam&amp;ot=kep%7Cjpg&amp;bf=..%2F_objektum%2F%7Chttp%3A%2F%2Fwww.szinhaziadattar.hu%3A8181%2F_objektum%2F&amp;aris=Arisorszam&amp;mid=2000&amp;kid=215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896099"/>
            <a:ext cx="2538214" cy="3745715"/>
          </a:xfrm>
          <a:prstGeom prst="rect">
            <a:avLst/>
          </a:prstGeom>
          <a:noFill/>
        </p:spPr>
      </p:pic>
      <p:pic>
        <p:nvPicPr>
          <p:cNvPr id="2052" name="Picture 4" descr="https://upload.wikimedia.org/wikipedia/commons/c/c4/V%C3%ADzv%C3%A1ri_Gyula_50_%C3%A9ves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1569" y="896099"/>
            <a:ext cx="2533650" cy="386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854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Éj </a:t>
            </a:r>
          </a:p>
          <a:p>
            <a:pPr marL="742950" lvl="1" indent="-342900"/>
            <a:r>
              <a:rPr lang="hu-HU" sz="2400" i="1" dirty="0" smtClean="0"/>
              <a:t>Fáy Szeréna</a:t>
            </a:r>
            <a:r>
              <a:rPr lang="hu-HU" sz="2400" dirty="0" smtClean="0"/>
              <a:t> </a:t>
            </a:r>
            <a:r>
              <a:rPr lang="hu-HU" sz="1600" dirty="0"/>
              <a:t>M</a:t>
            </a:r>
            <a:r>
              <a:rPr lang="hu-HU" sz="1600" dirty="0" smtClean="0"/>
              <a:t>ár </a:t>
            </a:r>
            <a:r>
              <a:rPr lang="hu-HU" sz="1600" dirty="0"/>
              <a:t>12 éves korában bejutott a Színművészeti Akadémiára, ahol </a:t>
            </a:r>
            <a:r>
              <a:rPr lang="hu-HU" sz="1600" dirty="0" smtClean="0"/>
              <a:t>Szigeti József</a:t>
            </a:r>
            <a:r>
              <a:rPr lang="hu-HU" sz="1600" dirty="0"/>
              <a:t> volt a mestere. Ennek elvégzése után, 1880-ban a </a:t>
            </a:r>
            <a:r>
              <a:rPr lang="hu-HU" sz="1600" dirty="0" err="1" smtClean="0"/>
              <a:t>Paulay</a:t>
            </a:r>
            <a:r>
              <a:rPr lang="hu-HU" sz="1600" dirty="0" smtClean="0"/>
              <a:t> Ede</a:t>
            </a:r>
            <a:r>
              <a:rPr lang="hu-HU" sz="1600" dirty="0"/>
              <a:t> által </a:t>
            </a:r>
            <a:r>
              <a:rPr lang="hu-HU" sz="1600" dirty="0" smtClean="0"/>
              <a:t>vezetett Nemzeti Színház</a:t>
            </a:r>
            <a:r>
              <a:rPr lang="hu-HU" sz="1600" dirty="0"/>
              <a:t> tagja, 1918-tól örökös tagja lett. Mivel kezdetben a tragikai szerepkörben </a:t>
            </a:r>
            <a:r>
              <a:rPr lang="hu-HU" sz="1600" dirty="0" smtClean="0"/>
              <a:t>Jászai Mari</a:t>
            </a:r>
            <a:r>
              <a:rPr lang="hu-HU" sz="1600" dirty="0"/>
              <a:t> és </a:t>
            </a:r>
            <a:r>
              <a:rPr lang="hu-HU" sz="1600" dirty="0" smtClean="0"/>
              <a:t>Márkus Emília</a:t>
            </a:r>
            <a:r>
              <a:rPr lang="hu-HU" sz="1600" dirty="0"/>
              <a:t> mellett nehezen tudott érvényesülni, 1895-ben elszerződött a Nemzetiből</a:t>
            </a:r>
            <a:r>
              <a:rPr lang="hu-HU" sz="1600" dirty="0" smtClean="0"/>
              <a:t>.</a:t>
            </a:r>
            <a:endParaRPr lang="hu-HU" sz="1200" dirty="0" smtClean="0"/>
          </a:p>
          <a:p>
            <a:r>
              <a:rPr lang="hu-HU" sz="2800" dirty="0" smtClean="0"/>
              <a:t>Kísérő zene</a:t>
            </a:r>
            <a:r>
              <a:rPr lang="hu-HU" sz="1600" dirty="0" smtClean="0"/>
              <a:t>: </a:t>
            </a:r>
          </a:p>
          <a:p>
            <a:pPr lvl="1"/>
            <a:r>
              <a:rPr lang="hu-HU" sz="2400" i="1" dirty="0" smtClean="0"/>
              <a:t>Erkel Gyula</a:t>
            </a:r>
            <a:endParaRPr lang="hu-HU" sz="2400" i="1" dirty="0"/>
          </a:p>
        </p:txBody>
      </p:sp>
      <p:pic>
        <p:nvPicPr>
          <p:cNvPr id="1026" name="Picture 2" descr="https://upload.wikimedia.org/wikipedia/commons/thumb/7/75/F%C3%A1y_Szer%C3%A9na-Az_aranyember.jpg/250px-F%C3%A1y_Szer%C3%A9na-Az_aranyem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51805"/>
            <a:ext cx="2381250" cy="3714751"/>
          </a:xfrm>
          <a:prstGeom prst="rect">
            <a:avLst/>
          </a:prstGeom>
          <a:noFill/>
        </p:spPr>
      </p:pic>
      <p:pic>
        <p:nvPicPr>
          <p:cNvPr id="1028" name="Picture 4" descr="http://erkel.oszk.hu/sites/erkel.oszk.hu/files/erkel_gyu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55526"/>
            <a:ext cx="2464487" cy="3887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591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3967089"/>
          </a:xfrm>
        </p:spPr>
        <p:txBody>
          <a:bodyPr/>
          <a:lstStyle/>
          <a:p>
            <a:pPr algn="ctr">
              <a:buNone/>
            </a:pPr>
            <a:endParaRPr lang="hu-H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hu-HU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hu-H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hu-HU" sz="2800" b="1" i="1" dirty="0" smtClean="0"/>
              <a:t>Köszönjük a figyelmet!</a:t>
            </a:r>
          </a:p>
          <a:p>
            <a:pPr algn="ctr">
              <a:buNone/>
            </a:pPr>
            <a:endParaRPr lang="hu-HU" sz="2800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hu-HU" b="1" dirty="0" smtClean="0"/>
              <a:t>A Szeretjük a t(h)</a:t>
            </a:r>
            <a:r>
              <a:rPr lang="hu-HU" b="1" dirty="0" err="1" smtClean="0"/>
              <a:t>eát</a:t>
            </a:r>
            <a:r>
              <a:rPr lang="hu-HU" b="1" dirty="0" smtClean="0"/>
              <a:t>, rumot! csapata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265</Words>
  <Application>Microsoft Office PowerPoint</Application>
  <PresentationFormat>Diavetítés a képernyőre (16:9 oldalarány)</PresentationFormat>
  <Paragraphs>40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Century</vt:lpstr>
      <vt:lpstr>Courier New</vt:lpstr>
      <vt:lpstr>Curlz MT</vt:lpstr>
      <vt:lpstr>Office-téma</vt:lpstr>
      <vt:lpstr>Vörösmarty Mihály Csongor és Tünde</vt:lpstr>
      <vt:lpstr>Színháztörténeti helyzetelemzés</vt:lpstr>
      <vt:lpstr>A két szerelmes…</vt:lpstr>
      <vt:lpstr>A többiek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Vörösmarty Mihály Csongor és Tünde</dc:title>
  <dc:creator>user</dc:creator>
  <cp:lastModifiedBy>user</cp:lastModifiedBy>
  <cp:revision>44</cp:revision>
  <dcterms:created xsi:type="dcterms:W3CDTF">2016-03-18T12:44:01Z</dcterms:created>
  <dcterms:modified xsi:type="dcterms:W3CDTF">2016-03-20T14:31:26Z</dcterms:modified>
</cp:coreProperties>
</file>